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60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75" r:id="rId11"/>
    <p:sldId id="269" r:id="rId12"/>
    <p:sldId id="291" r:id="rId13"/>
    <p:sldId id="270" r:id="rId14"/>
    <p:sldId id="279" r:id="rId15"/>
    <p:sldId id="280" r:id="rId16"/>
    <p:sldId id="271" r:id="rId17"/>
    <p:sldId id="276" r:id="rId18"/>
    <p:sldId id="277" r:id="rId19"/>
    <p:sldId id="278" r:id="rId20"/>
    <p:sldId id="281" r:id="rId21"/>
    <p:sldId id="282" r:id="rId22"/>
    <p:sldId id="283" r:id="rId23"/>
    <p:sldId id="297" r:id="rId24"/>
    <p:sldId id="284" r:id="rId25"/>
    <p:sldId id="285" r:id="rId26"/>
    <p:sldId id="292" r:id="rId27"/>
    <p:sldId id="296" r:id="rId28"/>
    <p:sldId id="301" r:id="rId29"/>
    <p:sldId id="302" r:id="rId30"/>
    <p:sldId id="287" r:id="rId31"/>
    <p:sldId id="303" r:id="rId32"/>
    <p:sldId id="304" r:id="rId33"/>
    <p:sldId id="305" r:id="rId34"/>
    <p:sldId id="30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80" autoAdjust="0"/>
    <p:restoredTop sz="77126" autoAdjust="0"/>
  </p:normalViewPr>
  <p:slideViewPr>
    <p:cSldViewPr snapToGrid="0">
      <p:cViewPr varScale="1">
        <p:scale>
          <a:sx n="64" d="100"/>
          <a:sy n="64" d="100"/>
        </p:scale>
        <p:origin x="679" y="26"/>
      </p:cViewPr>
      <p:guideLst/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91DD-4CB9-4153-9CE9-5197E305145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C877-8405-4968-B15F-AA185955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ON,</a:t>
            </a:r>
            <a:r>
              <a:rPr lang="en-US" baseline="0" dirty="0"/>
              <a:t> SC, GB—not </a:t>
            </a:r>
            <a:r>
              <a:rPr lang="en-US" baseline="0" dirty="0" err="1"/>
              <a:t>stansbury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8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Changes in each fuel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Greenville Bench, Scipio, </a:t>
            </a:r>
            <a:r>
              <a:rPr lang="en-US" sz="1200" dirty="0" err="1"/>
              <a:t>Onaqui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Weiner, N., Strand, I., Bunting, E., &amp; Smith, K. (2016). Duff Distribution Influences Fire Severity and Post-Fire Vegetation Recovery in Sagebrush Steppe. </a:t>
            </a:r>
            <a:r>
              <a:rPr lang="en-US" i="1" dirty="0"/>
              <a:t>Ecosystems,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(7), 1196-1209.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how do tree litter</a:t>
            </a:r>
            <a:r>
              <a:rPr lang="en-US" baseline="0" dirty="0"/>
              <a:t> and duff change over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FOFEM</a:t>
            </a:r>
            <a:r>
              <a:rPr lang="en-US" baseline="0" dirty="0"/>
              <a:t> models soil heating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Sensitive to changes in 1h DWD—differences between phases and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sensitive to increases in herbaceous and shrub fuels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Subsurface soil heating threshold between phases 1 and 2 was removed after decomposition of 1h fuels over 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model–</a:t>
            </a:r>
            <a:r>
              <a:rPr lang="en-US" baseline="0" dirty="0"/>
              <a:t> either duff model, or all other surface fuels</a:t>
            </a:r>
          </a:p>
          <a:p>
            <a:r>
              <a:rPr lang="en-US" baseline="0" dirty="0"/>
              <a:t>But in real world—duff is usually under masticated fuels</a:t>
            </a:r>
          </a:p>
          <a:p>
            <a:endParaRPr lang="en-US" baseline="0" dirty="0"/>
          </a:p>
          <a:p>
            <a:r>
              <a:rPr lang="en-US" baseline="0" dirty="0"/>
              <a:t>FOFEM ASSUMPTION –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Campbell soil heating model is initiated the FOFEM model uses two alternative approaches to simulate the amount of heat delivered to the soil surface.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heating (simulated in the Burnup model) from the flaming combustion of the woody, litter, herbaceous and shrub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fuelbed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 heats the soil surface. Alternatively,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and conductive heat from only the burning duff/organic soil horizons heats the soil surface.”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5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this</a:t>
            </a:r>
            <a:r>
              <a:rPr lang="en-US" sz="1200" baseline="0" dirty="0"/>
              <a:t> presentation, we focused on the Utah sites, but it’s important to remember </a:t>
            </a:r>
            <a:r>
              <a:rPr lang="en-US" sz="1200" baseline="0" dirty="0" err="1"/>
              <a:t>SageSTEP</a:t>
            </a:r>
            <a:r>
              <a:rPr lang="en-US" sz="1200" baseline="0" dirty="0"/>
              <a:t> is a larger project with woodland sites in several western states.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SageSTEP</a:t>
            </a:r>
            <a:r>
              <a:rPr lang="en-US" sz="1200" dirty="0"/>
              <a:t> project is a unique opportunity to evaluate and compare</a:t>
            </a:r>
            <a:r>
              <a:rPr lang="en-US" sz="1200" baseline="0" dirty="0"/>
              <a:t> </a:t>
            </a:r>
            <a:r>
              <a:rPr lang="en-US" sz="1200" dirty="0"/>
              <a:t>treatment longevity across different</a:t>
            </a:r>
            <a:r>
              <a:rPr lang="en-US" sz="1200" baseline="0" dirty="0"/>
              <a:t> types of </a:t>
            </a:r>
            <a:r>
              <a:rPr lang="en-US" sz="1200" baseline="0" dirty="0" err="1"/>
              <a:t>pinyon</a:t>
            </a:r>
            <a:r>
              <a:rPr lang="en-US" sz="1200" baseline="0" dirty="0"/>
              <a:t>-juniper woodlands/regions. Continued long-term monitoring will capture when the understory starts to decline in response to competition with growing trees.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10-year post-treatment fuel guide will pair fuel loadings and cover and density estimates by functional group with pictures to help land managers quickly estimate characteristics of treated and untreated pinyon-juniper woodlands and sagebrush steppe ecosystems.</a:t>
            </a:r>
          </a:p>
          <a:p>
            <a:r>
              <a:rPr lang="en-US" dirty="0"/>
              <a:t>Similar fuel guides were created for </a:t>
            </a:r>
            <a:r>
              <a:rPr lang="en-US" dirty="0" err="1"/>
              <a:t>SageSTEP</a:t>
            </a:r>
            <a:r>
              <a:rPr lang="en-US" dirty="0"/>
              <a:t> sites pre-treatment and two years post-treatment.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from the 17 </a:t>
            </a:r>
            <a:r>
              <a:rPr lang="en-US" baseline="0" dirty="0" err="1"/>
              <a:t>SageSTEP</a:t>
            </a:r>
            <a:r>
              <a:rPr lang="en-US" baseline="0" dirty="0"/>
              <a:t> sites that have not burned, will be summarized in the fuels guide. It will cover both the sagebrush and woodland site types.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the rest of the presentation, we will focus on the four woodland sites in Utah.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2008—small juniper foreground,</a:t>
            </a:r>
            <a:r>
              <a:rPr lang="en-US" baseline="0" dirty="0"/>
              <a:t> lots of bare ground</a:t>
            </a:r>
          </a:p>
          <a:p>
            <a:r>
              <a:rPr lang="en-US" baseline="0" dirty="0"/>
              <a:t>      --sagebrush very small</a:t>
            </a:r>
          </a:p>
          <a:p>
            <a:r>
              <a:rPr lang="en-US" baseline="0" dirty="0"/>
              <a:t>      --pay attention to masticated fuel beds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Pre-treatment—dead</a:t>
            </a:r>
            <a:r>
              <a:rPr lang="en-US" baseline="0" dirty="0"/>
              <a:t> sagebrush, lots of bare ground, few perennial grasses</a:t>
            </a:r>
          </a:p>
          <a:p>
            <a:r>
              <a:rPr lang="en-US" baseline="0" dirty="0"/>
              <a:t>	--photo taken from opposite side of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2013 – juniper in foreground, sagebrush seedlings, perennial grasses filling</a:t>
            </a:r>
            <a:r>
              <a:rPr lang="en-US" baseline="0" dirty="0"/>
              <a:t> in </a:t>
            </a:r>
            <a:endParaRPr lang="en-US" dirty="0"/>
          </a:p>
          <a:p>
            <a:r>
              <a:rPr lang="en-US" dirty="0"/>
              <a:t>2017 – juniper in foreground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</a:t>
            </a:r>
            <a:r>
              <a:rPr lang="en-US" baseline="0" dirty="0"/>
              <a:t> did not shred trees as completely as other sites</a:t>
            </a:r>
          </a:p>
          <a:p>
            <a:r>
              <a:rPr lang="en-US" baseline="0" dirty="0"/>
              <a:t>2013 + 2017—trees in </a:t>
            </a:r>
            <a:r>
              <a:rPr lang="en-US" baseline="0" dirty="0" err="1"/>
              <a:t>backround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71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34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B9513-439B-4FF4-BA08-A684394C238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533A4-1839-476A-A44B-5E6F787962D2}"/>
              </a:ext>
            </a:extLst>
          </p:cNvPr>
          <p:cNvSpPr txBox="1">
            <a:spLocks/>
          </p:cNvSpPr>
          <p:nvPr/>
        </p:nvSpPr>
        <p:spPr>
          <a:xfrm>
            <a:off x="777240" y="1208894"/>
            <a:ext cx="7757160" cy="356616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/>
              <a:t>Changes in Fuel Loadings at Utah </a:t>
            </a:r>
            <a:r>
              <a:rPr lang="en-US" sz="6200" dirty="0" err="1"/>
              <a:t>SageSTEP</a:t>
            </a:r>
            <a:r>
              <a:rPr lang="en-US" sz="6200" dirty="0"/>
              <a:t> Sites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E50333-3CF0-4D05-8783-C8818661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762827"/>
            <a:ext cx="763895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32736-6813-4554-8E34-F2C9943083C4}"/>
              </a:ext>
            </a:extLst>
          </p:cNvPr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Fuel Treatment Effectiveness:</a:t>
            </a:r>
            <a:br>
              <a:rPr lang="en-US" sz="4400" dirty="0"/>
            </a:br>
            <a:r>
              <a:rPr lang="en-US" sz="4400" dirty="0"/>
              <a:t>Stansbury Case Study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9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1052B-98F3-4985-AAC4-97C552F7C85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40CA2C-B33D-4BD7-959F-579DB8CD3C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143" y="1737361"/>
            <a:ext cx="4770930" cy="3686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8F9533-A6A1-4A3E-99B6-86C4A44DE674}"/>
              </a:ext>
            </a:extLst>
          </p:cNvPr>
          <p:cNvSpPr txBox="1"/>
          <p:nvPr/>
        </p:nvSpPr>
        <p:spPr>
          <a:xfrm>
            <a:off x="6410120" y="3025648"/>
            <a:ext cx="23989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Prescribed burn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Mastication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Mechanical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Control (untreated)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D2C135-74E5-4034-BF5B-0644D2403EC6}"/>
              </a:ext>
            </a:extLst>
          </p:cNvPr>
          <p:cNvSpPr txBox="1">
            <a:spLocks/>
          </p:cNvSpPr>
          <p:nvPr/>
        </p:nvSpPr>
        <p:spPr>
          <a:xfrm>
            <a:off x="822960" y="1677368"/>
            <a:ext cx="338618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Treatments burned in 2009 Big Pole Fire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Elevation: 1700-1850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Slope 8-30%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Mountain big sagebrush and </a:t>
            </a:r>
            <a:r>
              <a:rPr lang="en-US" sz="2400" dirty="0" err="1"/>
              <a:t>bluebunch</a:t>
            </a:r>
            <a:r>
              <a:rPr lang="en-US" sz="2400" dirty="0"/>
              <a:t> wheatgrass, 12-14”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Utah juniper, Colorado pinyon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7D4D17-045D-49C2-84EC-A425A665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7661" y="1571735"/>
            <a:ext cx="3594397" cy="4655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941E8ED-D514-4E7E-A70D-47583FC14A7A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Map</a:t>
            </a:r>
          </a:p>
        </p:txBody>
      </p:sp>
    </p:spTree>
    <p:extLst>
      <p:ext uri="{BB962C8B-B14F-4D97-AF65-F5344CB8AC3E}">
        <p14:creationId xmlns:p14="http://schemas.microsoft.com/office/powerpoint/2010/main" val="10468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F759095-F21C-48AB-8501-B56F644D50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625" y="1611084"/>
            <a:ext cx="5916706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763981" y="347389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Week Post-Fire</a:t>
            </a:r>
          </a:p>
        </p:txBody>
      </p:sp>
    </p:spTree>
    <p:extLst>
      <p:ext uri="{BB962C8B-B14F-4D97-AF65-F5344CB8AC3E}">
        <p14:creationId xmlns:p14="http://schemas.microsoft.com/office/powerpoint/2010/main" val="30281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Year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AA9B2-0B37-42A0-9FAA-84F0A8580C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7" y="1568934"/>
            <a:ext cx="591670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7C5ED4-AC87-41D9-B4A6-5976CB936A31}"/>
              </a:ext>
            </a:extLst>
          </p:cNvPr>
          <p:cNvSpPr txBox="1"/>
          <p:nvPr/>
        </p:nvSpPr>
        <p:spPr>
          <a:xfrm>
            <a:off x="4705923" y="343174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890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2 Years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5726FD-A5EC-44F1-A673-4C054ED55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580" y="1590265"/>
            <a:ext cx="591670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882533" y="3433836"/>
            <a:ext cx="192243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Prescribed burn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Mastication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Mechanical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295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6A04D-4362-493F-8F10-6D17D13B36DE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Over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" y="1677386"/>
            <a:ext cx="7549003" cy="4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FAC48AA8-6C95-4764-9954-4FE35FCF0F6F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156" y="1813762"/>
            <a:ext cx="6195407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A92AA-D7DD-4590-AC54-0657C7275B1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044" y="1964205"/>
            <a:ext cx="6199632" cy="40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FD734-9BAB-4CDE-A0BC-953E97499AB6}"/>
              </a:ext>
            </a:extLst>
          </p:cNvPr>
          <p:cNvSpPr txBox="1">
            <a:spLocks/>
          </p:cNvSpPr>
          <p:nvPr/>
        </p:nvSpPr>
        <p:spPr>
          <a:xfrm>
            <a:off x="918434" y="2231518"/>
            <a:ext cx="7262756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  <a:p>
            <a:pPr algn="ctr">
              <a:lnSpc>
                <a:spcPct val="100000"/>
              </a:lnSpc>
            </a:pPr>
            <a:r>
              <a:rPr lang="en-US" sz="4400" dirty="0"/>
              <a:t>and Treatment Longevity for Utah Sites</a:t>
            </a:r>
          </a:p>
        </p:txBody>
      </p:sp>
    </p:spTree>
    <p:extLst>
      <p:ext uri="{BB962C8B-B14F-4D97-AF65-F5344CB8AC3E}">
        <p14:creationId xmlns:p14="http://schemas.microsoft.com/office/powerpoint/2010/main" val="15413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Fuels Guide and Photo Series of </a:t>
            </a:r>
            <a:r>
              <a:rPr lang="en-US" sz="2400"/>
              <a:t>Masticated </a:t>
            </a:r>
            <a:r>
              <a:rPr lang="en-US" sz="2400" smtClean="0"/>
              <a:t>treatments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Treatment Effectiveness—Stansbury Case Study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Changes in Fuel Loading and Treatment Longevity</a:t>
            </a:r>
            <a:r>
              <a:rPr lang="en-US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384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8A757-3DD3-455B-AD98-D8D67079723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2261FB15-6796-4609-ACA2-5B905CE780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455" y="1462677"/>
            <a:ext cx="5704810" cy="42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A15529-6CAD-4090-B905-85838A0073C3}"/>
              </a:ext>
            </a:extLst>
          </p:cNvPr>
          <p:cNvSpPr txBox="1"/>
          <p:nvPr/>
        </p:nvSpPr>
        <p:spPr>
          <a:xfrm>
            <a:off x="4116586" y="586909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Keane (2015)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FDDCF-B379-4FD2-B4BD-AF104F65DD4B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5235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9A6930-541B-456C-92F3-A308309654C5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Litter + Duff 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04B84E9-F01E-4732-A398-2DA5B4DCE63C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7337929" cy="432960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Greater tree litter + duff 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Higher fire severity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Lower understory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(Weiner et al.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do tree litter + duff loadings change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2C7066-8570-4B49-A73F-D7C0B96D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25" y="1737361"/>
            <a:ext cx="3593943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04B2D5-C2D7-44CD-AD6D-6C8E6473C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" y="1737361"/>
            <a:ext cx="3204465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" y="1567410"/>
            <a:ext cx="7499267" cy="4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Shrub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399" y="1570512"/>
            <a:ext cx="6008921" cy="45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smtClean="0"/>
              <a:t>Total Herbaceous </a:t>
            </a:r>
            <a:r>
              <a:rPr lang="en-US" sz="4400" dirty="0"/>
              <a:t>Loading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0" y="1737361"/>
            <a:ext cx="8936182" cy="35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3" y="1737361"/>
            <a:ext cx="7086896" cy="42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4B40D-CA6C-4927-A42D-FB1B4ED99163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Grass Cover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years post-treatment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73" y="1737361"/>
            <a:ext cx="7251773" cy="43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Downed Woody Debris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No clear trends in 10, 100,  or 1000h DWD fuels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1h fuel loads were measured in masticated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Significant decreases in 1h fuels by 10 years post-treatment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Masticated 1h DWD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547343"/>
            <a:ext cx="7611191" cy="45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Modeled Soil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Modeled soil heating in First Order Fire Effects Model (FOFEM)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10, 100, 1000h fuels held constant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1h decreases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Herbaceous and shrub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moisture: Very Dry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490739"/>
              </p:ext>
            </p:extLst>
          </p:nvPr>
        </p:nvGraphicFramePr>
        <p:xfrm>
          <a:off x="1044846" y="1579033"/>
          <a:ext cx="6901496" cy="4290061"/>
        </p:xfrm>
        <a:graphic>
          <a:graphicData uri="http://schemas.openxmlformats.org/drawingml/2006/table">
            <a:tbl>
              <a:tblPr/>
              <a:tblGrid>
                <a:gridCol w="1873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55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8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64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03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Loading (tons/acre)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Masticated Phase 3 Woodlands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year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herbaceous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shrub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Surface Heating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436" y="1675954"/>
            <a:ext cx="6022848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Subsurface (1 cm depth)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1" y="1663942"/>
            <a:ext cx="6027038" cy="4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41DC02-00E8-44A5-93A0-F9BBB95EB0AB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Fuels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60" y="173736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loadings, cover, density, photos,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Printing quote from Allegra Printing and Imaging: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500 copies: $15,890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1000 copies: $21,086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77DA57-423A-4DF3-8B07-7A8D206585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241" y="3482788"/>
            <a:ext cx="3474681" cy="272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E5D1A7F-3344-4D45-A16F-A4DA1FDBAA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488" y="3081900"/>
            <a:ext cx="2449006" cy="31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Heating Patchiness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FOFEM is a point model, but masticated fuels have high spatial variability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Soil heating varies spatially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E559E9-9F9A-4102-AAAA-F51B5922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84" y="1845734"/>
            <a:ext cx="4282844" cy="32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Treatment Longevity—Tree Recovery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Limited research on treatment longevity in </a:t>
            </a:r>
            <a:r>
              <a:rPr lang="en-US" sz="2400" dirty="0" err="1"/>
              <a:t>pinyon</a:t>
            </a:r>
            <a:r>
              <a:rPr lang="en-US" sz="2400" dirty="0"/>
              <a:t>-juniper woodlands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Bates et al. (2017) estimated that </a:t>
            </a:r>
            <a:r>
              <a:rPr lang="en-US" sz="2400" b="1" dirty="0"/>
              <a:t>western juniper </a:t>
            </a:r>
            <a:r>
              <a:rPr lang="en-US" sz="2400" dirty="0"/>
              <a:t>cutting treatments (trees &gt;20 cm) at </a:t>
            </a:r>
            <a:r>
              <a:rPr lang="en-US" sz="2400" dirty="0" err="1"/>
              <a:t>Steens</a:t>
            </a:r>
            <a:r>
              <a:rPr lang="en-US" sz="2400" dirty="0"/>
              <a:t> Mountain had a treatment longevity of </a:t>
            </a:r>
            <a:r>
              <a:rPr lang="en-US" sz="2400" b="1" dirty="0"/>
              <a:t>25-30 years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Based on the goal of avoiding decreases in understory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787" y="1737361"/>
            <a:ext cx="5850658" cy="43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Density of Trees &gt; 5cm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0" y="1685701"/>
            <a:ext cx="8959932" cy="358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337" y="1451109"/>
            <a:ext cx="6441249" cy="48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Cover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" y="1897678"/>
            <a:ext cx="8867895" cy="3547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58" y="1579418"/>
            <a:ext cx="6143502" cy="46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784248" y="222480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PJ Reduction—Treatment Longevity</a:t>
            </a:r>
          </a:p>
        </p:txBody>
      </p:sp>
      <p:pic>
        <p:nvPicPr>
          <p:cNvPr id="7" name="Picture 6" descr="study_sites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1539" y="1817454"/>
            <a:ext cx="4161924" cy="40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900648" y="181745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SageSTEP</a:t>
            </a:r>
            <a:r>
              <a:rPr lang="en-US" sz="2400" dirty="0"/>
              <a:t> woodland sites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▲ represents western juniper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● represent Utah juniper/single-leaf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■ represent Utah juniper/Colorado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7DFF3-5574-4666-AD53-2AF8AA1B09B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7B7900-D495-446F-9FA3-639EFA548542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8016241" cy="41988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Lower fire severity in RX burn and mastication treatments—Big Pole Fire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litter + duff decreases substantially in all treatments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Perennial grass cover is 25-30% in all treatments (&lt;15% in control)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1h masticated fuels decrease significantly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Modeled soil heating is sensitive to decreases in 1h fuels</a:t>
            </a:r>
          </a:p>
          <a:p>
            <a:pPr marL="0" indent="0">
              <a:buNone/>
            </a:pPr>
            <a:r>
              <a:rPr lang="en-US" dirty="0"/>
              <a:t>*Management Implication—shred high percentage of fuels to 1h fuel class?</a:t>
            </a:r>
          </a:p>
          <a:p>
            <a:pPr marL="344488" indent="-344488">
              <a:buFont typeface="+mj-lt"/>
              <a:buAutoNum type="arabicPeriod" startAt="6"/>
            </a:pPr>
            <a:r>
              <a:rPr lang="en-US" dirty="0"/>
              <a:t>Tree density depends on pre-treatment </a:t>
            </a:r>
            <a:r>
              <a:rPr lang="en-US" dirty="0" smtClean="0"/>
              <a:t>tree cover (except for mastication?); </a:t>
            </a:r>
            <a:r>
              <a:rPr lang="en-US" dirty="0"/>
              <a:t>but tree cover &lt; 2%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5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SageSTEP</a:t>
            </a:r>
            <a:r>
              <a:rPr lang="en-US" sz="4400" dirty="0"/>
              <a:t>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21" y="1489040"/>
            <a:ext cx="3662434" cy="473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4112261" cy="378269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/>
              <a:t>Fuels </a:t>
            </a:r>
            <a:r>
              <a:rPr lang="en-US" sz="2400" dirty="0"/>
              <a:t>guide covers sagebrush  and woodland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Rest of presentation will focus on the four woodland sites in Utah</a:t>
            </a:r>
          </a:p>
        </p:txBody>
      </p:sp>
    </p:spTree>
    <p:extLst>
      <p:ext uri="{BB962C8B-B14F-4D97-AF65-F5344CB8AC3E}">
        <p14:creationId xmlns:p14="http://schemas.microsoft.com/office/powerpoint/2010/main" val="3990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Onaqui</a:t>
            </a:r>
            <a:r>
              <a:rPr lang="en-US" sz="4400" dirty="0"/>
              <a:t>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7318B71-C891-49CA-A200-5B0549C67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35" y="2017485"/>
            <a:ext cx="4395624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2C7856-0867-48B3-B0F3-FC34D3FD8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70" y="2017486"/>
            <a:ext cx="4343058" cy="326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B71A2C-7037-4CBA-BE55-68DB6F0BF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17485"/>
            <a:ext cx="4365104" cy="32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0B1786-06A3-400B-8144-E57242205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8" y="2017483"/>
            <a:ext cx="4343057" cy="325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D901B1-8155-4EE2-87CB-EF30B224DC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197" y="2017482"/>
            <a:ext cx="434973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Scipio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5E528510-7918-4DD9-ABD6-2520C2B089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0" y="2039169"/>
            <a:ext cx="4368868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DA652A3-0B17-49B5-9863-439179635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55231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F3FF8DE-9593-461E-8384-7522FE837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70679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FE5135-4BAC-4CF9-B5F1-4A3CF2022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90046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078C5A5-2C23-4B8A-911D-4F5B05064AD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70" y="2039169"/>
            <a:ext cx="44067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Greenville Bench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B56FE1E0-A0C5-4209-8791-AEBEDA8CF1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65" y="2007828"/>
            <a:ext cx="435506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5EC232-724F-4CAB-BABB-ECEBCAF5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394676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AB7604-DE87-494B-B105-359FE91A5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406771" cy="32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E5FE43-DF10-4A34-B591-5577EA93F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7" y="2007828"/>
            <a:ext cx="437621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C0CCEE9-A81C-4177-86F4-FF576213B8C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55" y="2007827"/>
            <a:ext cx="438727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676122" y="5481737"/>
            <a:ext cx="3134992" cy="76925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4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728A0337-99FD-4B66-9A08-515CD05740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09" y="1936931"/>
            <a:ext cx="437803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3C83F9-3A48-472D-BF19-FC10BD3DF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4" y="1936930"/>
            <a:ext cx="4375264" cy="3291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44DA6D-FD71-43A8-BE6B-FE5995D12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9"/>
            <a:ext cx="4390969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879DD40-DB26-4222-B0B0-9B42872DA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7"/>
            <a:ext cx="4409561" cy="329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A896F6-F09E-4F06-B52A-EE872E7BF0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01" y="1917734"/>
            <a:ext cx="4425601" cy="32918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2841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0C4D070-ED73-42B2-8947-92886F4A14B3}"/>
              </a:ext>
            </a:extLst>
          </p:cNvPr>
          <p:cNvSpPr txBox="1">
            <a:spLocks/>
          </p:cNvSpPr>
          <p:nvPr/>
        </p:nvSpPr>
        <p:spPr>
          <a:xfrm>
            <a:off x="815054" y="5308182"/>
            <a:ext cx="2979784" cy="7692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12						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xmlns="" id="{59EE877F-6522-4A7E-ABB6-77C2164E44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9" y="1936931"/>
            <a:ext cx="441799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E7F1EC8-990E-4E88-B2F5-A75A4C7E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8" y="1910821"/>
            <a:ext cx="4393366" cy="331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EFC0AA7-A5F4-4F32-BB81-C86A8673C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7" y="1943369"/>
            <a:ext cx="4393365" cy="3292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C20039B-E370-44AE-9360-B8C07B6B04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5" y="1903979"/>
            <a:ext cx="438912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C0CE582-8013-4BA8-9C05-F5A9465A8FF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59" y="1900470"/>
            <a:ext cx="4392826" cy="32918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358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1869</TotalTime>
  <Words>1015</Words>
  <Application>Microsoft Office PowerPoint</Application>
  <PresentationFormat>On-screen Show (4:3)</PresentationFormat>
  <Paragraphs>192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Fuel Loading at Utah SageSTEP Sites</dc:title>
  <dc:creator>Sam Wozniak</dc:creator>
  <cp:lastModifiedBy>User</cp:lastModifiedBy>
  <cp:revision>72</cp:revision>
  <dcterms:created xsi:type="dcterms:W3CDTF">2018-03-08T00:55:03Z</dcterms:created>
  <dcterms:modified xsi:type="dcterms:W3CDTF">2018-05-14T16:26:14Z</dcterms:modified>
</cp:coreProperties>
</file>